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297" r:id="rId1"/>
  </p:sldMasterIdLst>
  <p:notesMasterIdLst>
    <p:notesMasterId r:id="rId27"/>
  </p:notesMasterIdLst>
  <p:handoutMasterIdLst>
    <p:handoutMasterId r:id="rId28"/>
  </p:handoutMasterIdLst>
  <p:sldIdLst>
    <p:sldId id="368" r:id="rId2"/>
    <p:sldId id="408" r:id="rId3"/>
    <p:sldId id="413" r:id="rId4"/>
    <p:sldId id="359" r:id="rId5"/>
    <p:sldId id="361" r:id="rId6"/>
    <p:sldId id="376" r:id="rId7"/>
    <p:sldId id="409" r:id="rId8"/>
    <p:sldId id="394" r:id="rId9"/>
    <p:sldId id="404" r:id="rId10"/>
    <p:sldId id="412" r:id="rId11"/>
    <p:sldId id="416" r:id="rId12"/>
    <p:sldId id="355" r:id="rId13"/>
    <p:sldId id="356" r:id="rId14"/>
    <p:sldId id="379" r:id="rId15"/>
    <p:sldId id="402" r:id="rId16"/>
    <p:sldId id="391" r:id="rId17"/>
    <p:sldId id="369" r:id="rId18"/>
    <p:sldId id="396" r:id="rId19"/>
    <p:sldId id="380" r:id="rId20"/>
    <p:sldId id="387" r:id="rId21"/>
    <p:sldId id="373" r:id="rId22"/>
    <p:sldId id="371" r:id="rId23"/>
    <p:sldId id="400" r:id="rId24"/>
    <p:sldId id="414" r:id="rId25"/>
    <p:sldId id="415" r:id="rId26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A1306"/>
    <a:srgbClr val="981057"/>
    <a:srgbClr val="993366"/>
    <a:srgbClr val="FFFFFF"/>
    <a:srgbClr val="99CCFF"/>
    <a:srgbClr val="DDDDDD"/>
    <a:srgbClr val="AFA4FE"/>
    <a:srgbClr val="91D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47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2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66" y="-102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72" cy="500696"/>
          </a:xfrm>
          <a:prstGeom prst="rect">
            <a:avLst/>
          </a:prstGeom>
        </p:spPr>
        <p:txBody>
          <a:bodyPr vert="horz" lIns="92545" tIns="46273" rIns="92545" bIns="462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0974" y="0"/>
            <a:ext cx="2985572" cy="500696"/>
          </a:xfrm>
          <a:prstGeom prst="rect">
            <a:avLst/>
          </a:prstGeom>
        </p:spPr>
        <p:txBody>
          <a:bodyPr vert="horz" lIns="92545" tIns="46273" rIns="92545" bIns="462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B8BB52-081B-4149-8C4E-9A81B20F87DC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6419"/>
            <a:ext cx="2985572" cy="500695"/>
          </a:xfrm>
          <a:prstGeom prst="rect">
            <a:avLst/>
          </a:prstGeom>
        </p:spPr>
        <p:txBody>
          <a:bodyPr vert="horz" lIns="92545" tIns="46273" rIns="92545" bIns="462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0974" y="9516419"/>
            <a:ext cx="2985572" cy="500695"/>
          </a:xfrm>
          <a:prstGeom prst="rect">
            <a:avLst/>
          </a:prstGeom>
        </p:spPr>
        <p:txBody>
          <a:bodyPr vert="horz" lIns="92545" tIns="46273" rIns="92545" bIns="462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9E503C-9F2F-40A9-BB3C-1FC53B4E9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94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72" cy="500696"/>
          </a:xfrm>
          <a:prstGeom prst="rect">
            <a:avLst/>
          </a:prstGeom>
        </p:spPr>
        <p:txBody>
          <a:bodyPr vert="horz" lIns="92545" tIns="46273" rIns="92545" bIns="462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0974" y="0"/>
            <a:ext cx="2985572" cy="500696"/>
          </a:xfrm>
          <a:prstGeom prst="rect">
            <a:avLst/>
          </a:prstGeom>
        </p:spPr>
        <p:txBody>
          <a:bodyPr vert="horz" lIns="92545" tIns="46273" rIns="92545" bIns="462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73DA1D-7ABB-4898-B230-FF8DDFD77C52}" type="datetimeFigureOut">
              <a:rPr lang="cs-CZ"/>
              <a:pPr>
                <a:defRPr/>
              </a:pPr>
              <a:t>13.02.2023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5" tIns="46273" rIns="92545" bIns="46273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9" y="4759011"/>
            <a:ext cx="5510207" cy="4507860"/>
          </a:xfrm>
          <a:prstGeom prst="rect">
            <a:avLst/>
          </a:prstGeom>
        </p:spPr>
        <p:txBody>
          <a:bodyPr vert="horz" lIns="92545" tIns="46273" rIns="92545" bIns="46273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419"/>
            <a:ext cx="2985572" cy="500695"/>
          </a:xfrm>
          <a:prstGeom prst="rect">
            <a:avLst/>
          </a:prstGeom>
        </p:spPr>
        <p:txBody>
          <a:bodyPr vert="horz" lIns="92545" tIns="46273" rIns="92545" bIns="462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0974" y="9516419"/>
            <a:ext cx="2985572" cy="500695"/>
          </a:xfrm>
          <a:prstGeom prst="rect">
            <a:avLst/>
          </a:prstGeom>
        </p:spPr>
        <p:txBody>
          <a:bodyPr vert="horz" lIns="92545" tIns="46273" rIns="92545" bIns="462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EBBCD3-7142-4261-A9F7-BDA257A323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477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ED3CF0-7F77-4F2D-A122-7AB0EDE27ADC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BBCD3-7142-4261-A9F7-BDA257A32353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144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výběru kurzů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 nutné vycházet z nabídky předmětů pro výměnné studenty a zohlednit případná omezení a požadavky partnerské univerzity, např. výběr kurzů pouze z daného oboru a fakulty/katedry, s níž má FHS smlouvu, nebo požadavek na určitý minimální počet kurzů z dané fakulty/katedry apod. (viz. stránky jednotlivých univerzit a závěrečné zprávy studujících, kteří již pobyt absolvovali).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BBCD3-7142-4261-A9F7-BDA257A32353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774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BBCD3-7142-4261-A9F7-BDA257A32353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43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E83DC3-5B40-4481-A7E5-2F1E1D28B98A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09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92B7E-97A7-48C1-BD49-151DC7AE0D38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CE688-A8D9-4618-AD07-45499F12E4B7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BBCD3-7142-4261-A9F7-BDA257A32353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472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Vymazat</a:t>
            </a:r>
            <a:r>
              <a:rPr lang="cs-CZ" baseline="0" dirty="0" smtClean="0"/>
              <a:t> „2 měsíce“ , zdůraznit, že výjezdy obvykle na semestr</a:t>
            </a:r>
            <a:endParaRPr lang="en-GB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BBCD3-7142-4261-A9F7-BDA257A32353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111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BBCD3-7142-4261-A9F7-BDA257A32353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029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BBCD3-7142-4261-A9F7-BDA257A32353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22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výběru kurzů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 nutné vycházet z nabídky předmětů pro výměnné studenty a zohlednit případná omezení a požadavky partnerské univerzity, např. výběr kurzů pouze z daného oboru a fakulty/katedry, s níž má FHS smlouvu, nebo požadavek na určitý minimální počet kurzů z dané fakulty/katedry apod. (viz. stránky jednotlivých univerzit a závěrečné zprávy studujících, kteří již pobyt absolvovali).</a:t>
            </a:r>
            <a:endParaRPr lang="cs-CZ" dirty="0" smtClean="0"/>
          </a:p>
          <a:p>
            <a:endParaRPr lang="en-GB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B831D-402D-4F0A-9B65-897DDCA0E4C9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1BB3C8-6B60-4AA6-BE86-4B2847A2D25C}" type="datetime1">
              <a:rPr lang="cs-CZ" smtClean="0"/>
              <a:pPr>
                <a:defRPr/>
              </a:pPr>
              <a:t>13.02.2023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41446-F77A-4506-AB2C-85FA21D81DE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2726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946F2-A7C4-40D2-A6EC-2FC31B382C7C}" type="datetime1">
              <a:rPr lang="cs-CZ" smtClean="0"/>
              <a:pPr>
                <a:defRPr/>
              </a:pPr>
              <a:t>13.02.2023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AEAF6-D2B5-4353-8FD8-D6A4B2EB0C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8226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CD9E6B-5D8C-43FC-8036-ADB9D75BB71B}" type="datetime1">
              <a:rPr lang="cs-CZ" smtClean="0"/>
              <a:pPr>
                <a:defRPr/>
              </a:pPr>
              <a:t>13.02.2023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EF15B-0D45-413F-9E8E-802C1AC1C7A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2696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E742B-EE27-4A3C-B7F2-5452F25FA2D6}" type="datetime1">
              <a:rPr lang="cs-CZ" smtClean="0"/>
              <a:pPr>
                <a:defRPr/>
              </a:pPr>
              <a:t>13.02.2023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6B032-D848-4971-A84C-6CCE4D85D40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0597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C2892-8239-489B-8028-107AFB2D1747}" type="datetime1">
              <a:rPr lang="cs-CZ" smtClean="0"/>
              <a:pPr>
                <a:defRPr/>
              </a:pPr>
              <a:t>13.02.2023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2B800-9052-4326-800E-6A6B17273D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7386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C9CCB-99BF-4786-959C-721084B7B286}" type="datetime1">
              <a:rPr lang="cs-CZ" smtClean="0"/>
              <a:pPr>
                <a:defRPr/>
              </a:pPr>
              <a:t>13.02.2023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99ABA-E55A-46BB-A14F-A30EFEA1704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1742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757B7-045B-47E5-8CA7-BCFF6F6C5668}" type="datetime1">
              <a:rPr lang="cs-CZ" smtClean="0"/>
              <a:pPr>
                <a:defRPr/>
              </a:pPr>
              <a:t>13.02.2023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6A2E4-3A47-4AA4-966F-DEDB7148F25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2279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E742B-EE27-4A3C-B7F2-5452F25FA2D6}" type="datetime1">
              <a:rPr lang="cs-CZ" smtClean="0"/>
              <a:pPr>
                <a:defRPr/>
              </a:pPr>
              <a:t>13.02.2023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6B032-D848-4971-A84C-6CCE4D85D40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50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555B8B-7286-4F26-9C8C-563BA93C1B22}" type="datetime1">
              <a:rPr lang="cs-CZ" smtClean="0"/>
              <a:pPr>
                <a:defRPr/>
              </a:pPr>
              <a:t>13.02.2023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7BA4E-6AB7-4BD5-A578-990C7B8D165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4486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5194BE9-639B-4FD4-A899-9A5F5A4BBDB2}" type="datetime1">
              <a:rPr lang="cs-CZ" smtClean="0"/>
              <a:pPr>
                <a:defRPr/>
              </a:pPr>
              <a:t>13.02.2023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3D0820-4595-4B3C-8342-03B9C0789B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7778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0D4FD-0F6A-43C2-AA3F-1B5EF2CC6845}" type="datetime1">
              <a:rPr lang="cs-CZ" smtClean="0"/>
              <a:pPr>
                <a:defRPr/>
              </a:pPr>
              <a:t>13.02.2023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7B87A-ED8C-4F12-871E-099E88EE4A7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9734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2E742B-EE27-4A3C-B7F2-5452F25FA2D6}" type="datetime1">
              <a:rPr lang="cs-CZ" smtClean="0"/>
              <a:pPr>
                <a:defRPr/>
              </a:pPr>
              <a:t>13.02.2023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96B032-D848-4971-A84C-6CCE4D85D40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7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.karimova@fhs.c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international.fhs.cuni.cz/INT-13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fhs.cuni.cz/INT-16.html" TargetMode="External"/><Relationship Id="rId7" Type="http://schemas.openxmlformats.org/officeDocument/2006/relationships/hyperlink" Target="https://www.charlesabroad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rasmus-databaze.naep.cz/modules/erasmus/" TargetMode="External"/><Relationship Id="rId5" Type="http://schemas.openxmlformats.org/officeDocument/2006/relationships/hyperlink" Target="https://international.fhs.cuni.cz/INT-156.html" TargetMode="External"/><Relationship Id="rId4" Type="http://schemas.openxmlformats.org/officeDocument/2006/relationships/hyperlink" Target="https://international.fhs.cuni.cz/INT-16-version1-2023_24_list_of_partner_universities_web_erasmus_main_selection_procedure.xls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hs.cuni.cz/FHS-1722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uni.cz/UK-8916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hs.cuni.cz/FHS-2556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zahranicni@fhs.cuni.cz" TargetMode="External"/><Relationship Id="rId2" Type="http://schemas.openxmlformats.org/officeDocument/2006/relationships/hyperlink" Target="https://is.cuni.cz/webapp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zahranicni@fhs.cuni.cz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ational.fhs.cuni.cz/INT-63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fhs.cuni.cz/INT-63-version1-seznam_predbezne_vybranych_kurzu_vzor.do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zahranicni@fhs.cuni.cz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ncuprague.cz/" TargetMode="External"/><Relationship Id="rId2" Type="http://schemas.openxmlformats.org/officeDocument/2006/relationships/hyperlink" Target="https://fhs.cuni.cz/FHS-1979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ternational.fhs.cuni.cz/INT-61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international.fhs.cuni.cz/INT-16.html" TargetMode="External"/><Relationship Id="rId7" Type="http://schemas.openxmlformats.org/officeDocument/2006/relationships/hyperlink" Target="http://www.ceskatelevize.cz/ivysilani/10696098940-cesta-do-eurostudentovy-dus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rasmus-databaze.naep.cz/modules/erasmus/" TargetMode="External"/><Relationship Id="rId5" Type="http://schemas.openxmlformats.org/officeDocument/2006/relationships/hyperlink" Target="https://www.charlesabroad.cz/" TargetMode="External"/><Relationship Id="rId4" Type="http://schemas.openxmlformats.org/officeDocument/2006/relationships/hyperlink" Target="https://fhsukblog.blogspot.com/search/label/Hlasy%20z%20cizin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fhs.cuni.cz/INT-1.html" TargetMode="External"/><Relationship Id="rId2" Type="http://schemas.openxmlformats.org/officeDocument/2006/relationships/hyperlink" Target="https://international.fhs.cuni.cz/INT-1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ZahranicniOddeleniFHS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zs.cz/program/erasmu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hs.cuni.cz/FHS-354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cz/UK-11180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uni.cz/UK-11212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2969" y="959869"/>
            <a:ext cx="7501977" cy="72008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cap="small" dirty="0" smtClean="0">
                <a:solidFill>
                  <a:srgbClr val="9810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Erasmus +</a:t>
            </a:r>
            <a:endParaRPr lang="cs-CZ" sz="4000" b="1" dirty="0">
              <a:solidFill>
                <a:srgbClr val="981057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68705" y="4653136"/>
            <a:ext cx="8830507" cy="16561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400" b="1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Bc</a:t>
            </a:r>
            <a:r>
              <a:rPr lang="cs-CZ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r>
              <a:rPr lang="en-GB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Elena Karimova</a:t>
            </a:r>
            <a:r>
              <a:rPr lang="cs-CZ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 – agenda vyjíždějících studentů</a:t>
            </a:r>
          </a:p>
          <a:p>
            <a:pPr>
              <a:lnSpc>
                <a:spcPct val="100000"/>
              </a:lnSpc>
            </a:pP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  <a:hlinkClick r:id="rId3"/>
              </a:rPr>
              <a:t>elena.karimova@fhs.cuni.cz</a:t>
            </a:r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  <a:hlinkClick r:id="rId4"/>
              </a:rPr>
              <a:t>Konzultační hodiny</a:t>
            </a:r>
            <a:endParaRPr lang="cs-CZ" sz="1400" b="1" dirty="0" smtClean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r>
              <a:rPr lang="cs-CZ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č</a:t>
            </a:r>
            <a:r>
              <a:rPr lang="cs-CZ" sz="1400" b="1" dirty="0">
                <a:solidFill>
                  <a:schemeClr val="tx1"/>
                </a:solidFill>
                <a:cs typeface="Calibri" panose="020F0502020204030204" pitchFamily="34" charset="0"/>
              </a:rPr>
              <a:t>. kanceláře 1.26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44" y="0"/>
            <a:ext cx="2304256" cy="65097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9512" y="63813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Zahraniční oddělení FHS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220072" y="6385917"/>
            <a:ext cx="378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cs typeface="Calibri" panose="020F0502020204030204" pitchFamily="34" charset="0"/>
              </a:rPr>
              <a:t>Pátkova 2137/5, 182 00 Praha 8-Libeň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56752" y="2708920"/>
            <a:ext cx="703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Informační schůzka pro zájemce pro výjezd do zahraničí v </a:t>
            </a:r>
            <a:r>
              <a:rPr lang="cs-CZ" sz="2400" b="1" dirty="0" err="1" smtClean="0"/>
              <a:t>ak</a:t>
            </a:r>
            <a:r>
              <a:rPr lang="cs-CZ" sz="2400" b="1" dirty="0" smtClean="0"/>
              <a:t>. </a:t>
            </a:r>
            <a:r>
              <a:rPr lang="cs-CZ" sz="2400" b="1" dirty="0"/>
              <a:t>roku </a:t>
            </a:r>
            <a:br>
              <a:rPr lang="cs-CZ" sz="2400" b="1" dirty="0"/>
            </a:br>
            <a:r>
              <a:rPr lang="cs-CZ" sz="2400" b="1" dirty="0" smtClean="0"/>
              <a:t>2023/24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2849232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/>
          </p:cNvSpPr>
          <p:nvPr>
            <p:ph type="title"/>
          </p:nvPr>
        </p:nvSpPr>
        <p:spPr>
          <a:xfrm>
            <a:off x="800100" y="116632"/>
            <a:ext cx="7543800" cy="540609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Podmínky pro výjezd</a:t>
            </a:r>
            <a:endParaRPr lang="en-US" sz="4000" b="1" cap="small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692696"/>
            <a:ext cx="8352928" cy="554461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lang="cs-CZ" sz="2400" b="1" dirty="0"/>
              <a:t>Min. požadované splněné povinné studijní povinnosti na FHS</a:t>
            </a:r>
            <a:endParaRPr lang="cs-CZ" sz="2400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endParaRPr lang="cs-CZ" sz="3100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lang="cs-CZ" sz="3100" b="1" dirty="0" smtClean="0"/>
              <a:t>Studující bakalářského studijního programu: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 1 –splnění všech povinných zkoušek z 1. semestru 1. ročníku a alespoň 3 povinných zkoušek z 2. semestru 1. ročníku pro </a:t>
            </a:r>
            <a:r>
              <a:rPr lang="cs-CZ" sz="2400" b="1" dirty="0" smtClean="0"/>
              <a:t>výjezd v letním semestru 2. ročníku.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 2 –splnění všech povinných zkoušek z 1. a 2. ročníku (Úvod do společenskovědních metod a Cizojazyčná rozprava nad akademickým tématem) pro </a:t>
            </a:r>
            <a:r>
              <a:rPr lang="cs-CZ" sz="2400" b="1" dirty="0" smtClean="0"/>
              <a:t>výjezd ve 3. ročníku</a:t>
            </a:r>
            <a:r>
              <a:rPr lang="cs-CZ" sz="2400" dirty="0" smtClean="0"/>
              <a:t>. (</a:t>
            </a:r>
            <a:r>
              <a:rPr lang="cs-CZ" sz="2400" u="sng" dirty="0" smtClean="0"/>
              <a:t>platné pro studující se zápisem do studia v roce 2021/22 a dále</a:t>
            </a:r>
            <a:r>
              <a:rPr lang="cs-CZ" sz="2400" dirty="0" smtClean="0"/>
              <a:t>)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3 –splnění všech povinných zkoušek z 1. ročníku a Úvodu do společenskovědních metod pro výjezd v zimním semestru </a:t>
            </a:r>
            <a:r>
              <a:rPr lang="cs-CZ" sz="2400" b="1" dirty="0" smtClean="0"/>
              <a:t>3. ročníku</a:t>
            </a:r>
            <a:r>
              <a:rPr lang="cs-CZ" sz="2400" dirty="0" smtClean="0"/>
              <a:t>, respektive Úvodu do společenskovědních metod a </a:t>
            </a:r>
            <a:r>
              <a:rPr lang="cs-CZ" sz="2400" dirty="0" err="1" smtClean="0"/>
              <a:t>OJAKu</a:t>
            </a:r>
            <a:r>
              <a:rPr lang="cs-CZ" sz="2400" dirty="0" smtClean="0"/>
              <a:t> pro výjezd v letním semestru 3. ročníku. (</a:t>
            </a:r>
            <a:r>
              <a:rPr lang="cs-CZ" sz="2400" u="sng" dirty="0" smtClean="0"/>
              <a:t>platné pro studující se zápisem do studia před a v roce 2020/21</a:t>
            </a:r>
            <a:r>
              <a:rPr lang="cs-CZ" sz="2400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4 –splnění všech povinných zkoušek z 1. a 2. ročníku a alespoň 1 ze 3 státnic (tedy FKHS, EDK, SVIP) pro výjezd v zimním semestru </a:t>
            </a:r>
            <a:r>
              <a:rPr lang="cs-CZ" sz="2400" b="1" dirty="0" smtClean="0"/>
              <a:t>4. ročníku</a:t>
            </a:r>
            <a:r>
              <a:rPr lang="cs-CZ" sz="2400" dirty="0" smtClean="0"/>
              <a:t>, respektive 2 ze 3 státnic pro výjezd v letním semestru 4. ročníku.(</a:t>
            </a:r>
            <a:r>
              <a:rPr lang="cs-CZ" sz="2400" u="sng" dirty="0" smtClean="0"/>
              <a:t>platné pro studující se zápisem do studia před a v roce 2020/21)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5 –splnění všech povinných zkoušek z 1. a 2. ročníku a Ověření jazykové kompetence (OJAK) a alespoň 1 ze 3 státnic (tedy FKHS, EDK, SVIP) pro výjezd v zimním semestru </a:t>
            </a:r>
            <a:r>
              <a:rPr lang="cs-CZ" sz="2400" b="1" dirty="0" smtClean="0"/>
              <a:t>4. ročníku</a:t>
            </a:r>
            <a:r>
              <a:rPr lang="cs-CZ" sz="2400" dirty="0" smtClean="0"/>
              <a:t>, respektive 2 ze 3 státnic pro výjezd v letním semestru 4. ročníku. (</a:t>
            </a:r>
            <a:r>
              <a:rPr lang="cs-CZ" sz="2400" u="sng" dirty="0" smtClean="0"/>
              <a:t>platné pro studující se zápisem do studia v roce 2021/22 a dále) </a:t>
            </a:r>
          </a:p>
        </p:txBody>
      </p:sp>
    </p:spTree>
    <p:extLst>
      <p:ext uri="{BB962C8B-B14F-4D97-AF65-F5344CB8AC3E}">
        <p14:creationId xmlns:p14="http://schemas.microsoft.com/office/powerpoint/2010/main" val="4384722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/>
          </p:cNvSpPr>
          <p:nvPr>
            <p:ph type="title"/>
          </p:nvPr>
        </p:nvSpPr>
        <p:spPr>
          <a:xfrm>
            <a:off x="800100" y="332656"/>
            <a:ext cx="7543800" cy="540609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cs-CZ" sz="4000" b="1" cap="small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Podmínky pro výjezd</a:t>
            </a:r>
            <a:endParaRPr lang="en-US" sz="4000" b="1" cap="small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94378" y="602960"/>
            <a:ext cx="7416824" cy="33843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endParaRPr lang="cs-CZ" sz="2400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endParaRPr lang="cs-CZ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endParaRPr lang="cs-CZ" sz="2400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lang="cs-CZ" sz="2400" b="1" dirty="0" smtClean="0"/>
              <a:t>Studující magisterských studijních programů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 6 – Podmínkou výjezdu pro Mgr. studenty je úspěšné dokončení 1. ročníku Mgr. studia (splnění všech povinných zkoušek z 1. ročníku a získání 60 ECTS).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940578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8416" y="1665354"/>
            <a:ext cx="7992887" cy="4895446"/>
          </a:xfrm>
        </p:spPr>
        <p:txBody>
          <a:bodyPr>
            <a:normAutofit lnSpcReduction="10000"/>
          </a:bodyPr>
          <a:lstStyle/>
          <a:p>
            <a:pPr marL="322262" indent="-28575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Partnerské univerzity pro ak. rok 23/24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(nejdůležitější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 + závěrečné zprávy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studujících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FHS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22262" indent="-28575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univerzity podle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stupně 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studia, fakulty/oboru,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jazyka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(seznam pro </a:t>
            </a:r>
            <a:r>
              <a:rPr lang="cs-CZ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ak.rok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23/24 naleznete také v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excelové tabulce s nastavenými filtry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je ke stažení na webu)</a:t>
            </a:r>
          </a:p>
          <a:p>
            <a:pPr marL="322262" indent="-28575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>
                <a:solidFill>
                  <a:schemeClr val="tx1"/>
                </a:solidFill>
              </a:rPr>
              <a:t>Brexit</a:t>
            </a:r>
            <a:r>
              <a:rPr lang="cs-CZ" sz="1600" dirty="0" smtClean="0">
                <a:solidFill>
                  <a:schemeClr val="tx1"/>
                </a:solidFill>
              </a:rPr>
              <a:t>: </a:t>
            </a:r>
            <a:r>
              <a:rPr lang="cs-CZ" sz="1600" i="1" dirty="0" smtClean="0">
                <a:solidFill>
                  <a:schemeClr val="tx1"/>
                </a:solidFill>
              </a:rPr>
              <a:t>Víza; Pojištění!</a:t>
            </a:r>
            <a:r>
              <a:rPr lang="cs-CZ" sz="1600" dirty="0" smtClean="0">
                <a:solidFill>
                  <a:schemeClr val="tx1"/>
                </a:solidFill>
              </a:rPr>
              <a:t> – pozorně si přečtěte informace </a:t>
            </a:r>
            <a:r>
              <a:rPr lang="cs-CZ" sz="1600" dirty="0" smtClean="0">
                <a:solidFill>
                  <a:schemeClr val="tx1"/>
                </a:solidFill>
                <a:hlinkClick r:id="rId5"/>
              </a:rPr>
              <a:t>zde</a:t>
            </a:r>
            <a:endParaRPr lang="cs-CZ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2262" indent="-28575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Databáze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zpráv studentů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2262" indent="-28575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Charles </a:t>
            </a:r>
            <a:r>
              <a:rPr lang="cs-CZ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Abroad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2262" lvl="1" indent="-28575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podat přihlášku na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1–3 univerzity (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doporučený počet: 2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4205" lvl="1" indent="-28575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smlouva uzavřena pro můj stupeň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studia?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(Bc./Mgr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./ PhD.)</a:t>
            </a:r>
            <a:endParaRPr lang="cs-CZ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4205" lvl="1" indent="-28575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Odpovídá obor? (nejčastěji humanitní studia, někdy specifičtější)</a:t>
            </a:r>
          </a:p>
          <a:p>
            <a:pPr marL="624205" lvl="1" indent="-28575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Splňuji jazykové či další požadavky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zahraniční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univerzity?</a:t>
            </a:r>
          </a:p>
          <a:p>
            <a:pPr marL="624205" lvl="1" indent="-28575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Mohu si z nabídky kurzů dostupných v rámci smlouvy vybrat dostatek vhodných předmětů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cs-CZ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(vybírejte z konkrétní katedry/fakulty!)</a:t>
            </a:r>
          </a:p>
          <a:p>
            <a:pPr marL="624205" lvl="1" indent="-28575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podání více přihlášek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označte 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své preference. Na každou univerzitu dodejte motivační dopis a seznam předběžně zvolených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kurzů zvlášť 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(odpovídající pravidlům partnerské instituce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2959" y="980728"/>
            <a:ext cx="7543800" cy="684625"/>
          </a:xfrm>
        </p:spPr>
        <p:txBody>
          <a:bodyPr>
            <a:normAutofit/>
          </a:bodyPr>
          <a:lstStyle/>
          <a:p>
            <a:pPr algn="ctr"/>
            <a:r>
              <a:rPr lang="cs-CZ" sz="4000" b="1" cap="smal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ýběr univerzity</a:t>
            </a:r>
            <a:endParaRPr lang="cs-CZ" sz="40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064896" cy="576064"/>
          </a:xfrm>
        </p:spPr>
        <p:txBody>
          <a:bodyPr anchor="ctr">
            <a:noAutofit/>
          </a:bodyPr>
          <a:lstStyle/>
          <a:p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Plánování pobytu – povinnosti na FHS </a:t>
            </a:r>
            <a:endParaRPr lang="en-GB" sz="4000" b="1" cap="small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</a:rPr>
              <a:t>Studium / výjezd do zahraničí je třeba naplánovat tak, abyste stihli řádně plnit studijní povinnosti (povinné zkoušky, státnice) – </a:t>
            </a:r>
            <a:r>
              <a:rPr lang="cs-CZ" sz="1600" b="1" u="sng" dirty="0" smtClean="0">
                <a:solidFill>
                  <a:schemeClr val="tx1"/>
                </a:solidFill>
              </a:rPr>
              <a:t>výjezd Vaše </a:t>
            </a:r>
            <a:r>
              <a:rPr lang="cs-CZ" sz="1600" b="1" u="sng" dirty="0">
                <a:solidFill>
                  <a:schemeClr val="tx1"/>
                </a:solidFill>
              </a:rPr>
              <a:t>povinnosti </a:t>
            </a:r>
            <a:r>
              <a:rPr lang="cs-CZ" sz="1600" b="1" u="sng" dirty="0" smtClean="0">
                <a:solidFill>
                  <a:schemeClr val="tx1"/>
                </a:solidFill>
              </a:rPr>
              <a:t>na FHS neodsouvá!</a:t>
            </a:r>
          </a:p>
          <a:p>
            <a:pPr>
              <a:lnSpc>
                <a:spcPct val="11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/>
            </a:pPr>
            <a:endParaRPr lang="cs-CZ" sz="1600" b="1" u="sng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</a:rPr>
              <a:t>Před odjezdem do zahraničí je třeba </a:t>
            </a:r>
            <a:r>
              <a:rPr lang="cs-CZ" sz="1600" b="1" dirty="0">
                <a:solidFill>
                  <a:schemeClr val="tx1"/>
                </a:solidFill>
              </a:rPr>
              <a:t>úspěšně uzavřít předchozí ročník </a:t>
            </a:r>
            <a:r>
              <a:rPr lang="cs-CZ" sz="1600" dirty="0">
                <a:solidFill>
                  <a:schemeClr val="tx1"/>
                </a:solidFill>
              </a:rPr>
              <a:t>(splnit kontrolu pro postup do dalšího úseku </a:t>
            </a:r>
            <a:r>
              <a:rPr lang="cs-CZ" sz="1600" dirty="0" smtClean="0">
                <a:solidFill>
                  <a:schemeClr val="tx1"/>
                </a:solidFill>
              </a:rPr>
              <a:t>studia a podmínky pro výjezd – </a:t>
            </a:r>
            <a:r>
              <a:rPr lang="cs-CZ" sz="1600" dirty="0" err="1" smtClean="0">
                <a:solidFill>
                  <a:schemeClr val="tx1"/>
                </a:solidFill>
              </a:rPr>
              <a:t>slide</a:t>
            </a:r>
            <a:r>
              <a:rPr lang="cs-CZ" sz="1600" dirty="0" smtClean="0">
                <a:solidFill>
                  <a:schemeClr val="tx1"/>
                </a:solidFill>
              </a:rPr>
              <a:t> 11)</a:t>
            </a:r>
            <a:endParaRPr lang="cs-CZ" sz="16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</a:rPr>
              <a:t>Po celou dobu pobytu v zahraničí je třeba, </a:t>
            </a:r>
            <a:r>
              <a:rPr lang="cs-CZ" sz="1600" b="1" dirty="0">
                <a:solidFill>
                  <a:schemeClr val="tx1"/>
                </a:solidFill>
              </a:rPr>
              <a:t>abyste byli zapsáni ke studiu na FHS a řádně plnili studijní povinnosti </a:t>
            </a:r>
            <a:r>
              <a:rPr lang="cs-CZ" sz="1600" dirty="0">
                <a:solidFill>
                  <a:schemeClr val="tx1"/>
                </a:solidFill>
              </a:rPr>
              <a:t>(jakmile přistoupíte ke státní zkoušce, předměty již není možné uznat)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/>
            </a:pP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Možnost plnění předmětů na FHS ze zahraničí: záleží na povaze předmětu a domluvě s garanty jednotlivých studijních programů</a:t>
            </a:r>
          </a:p>
          <a:p>
            <a:pPr>
              <a:lnSpc>
                <a:spcPct val="11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/>
            </a:pPr>
            <a:endParaRPr lang="cs-CZ" sz="16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viz </a:t>
            </a:r>
            <a:r>
              <a:rPr lang="cs-CZ" sz="1600" dirty="0">
                <a:solidFill>
                  <a:schemeClr val="tx1"/>
                </a:solidFill>
                <a:hlinkClick r:id="rId3"/>
              </a:rPr>
              <a:t>Pravidla pro organizaci studia na FHS UK</a:t>
            </a:r>
            <a:r>
              <a:rPr lang="cs-CZ" sz="1600" dirty="0">
                <a:solidFill>
                  <a:schemeClr val="tx1"/>
                </a:solidFill>
              </a:rPr>
              <a:t>, </a:t>
            </a:r>
            <a:r>
              <a:rPr lang="cs-CZ" sz="1600" dirty="0">
                <a:solidFill>
                  <a:schemeClr val="tx1"/>
                </a:solidFill>
                <a:hlinkClick r:id="rId4"/>
              </a:rPr>
              <a:t>Studijní a zkušební řád UK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Plánování pobytu – počty kreditů </a:t>
            </a:r>
            <a:endParaRPr lang="en-US" sz="4000" b="1" cap="small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K</a:t>
            </a:r>
            <a:r>
              <a:rPr lang="cs-CZ" sz="1600" dirty="0" smtClean="0">
                <a:solidFill>
                  <a:schemeClr val="tx1"/>
                </a:solidFill>
              </a:rPr>
              <a:t>ontinuita </a:t>
            </a:r>
            <a:r>
              <a:rPr lang="cs-CZ" sz="1600" dirty="0">
                <a:solidFill>
                  <a:schemeClr val="tx1"/>
                </a:solidFill>
              </a:rPr>
              <a:t>v rámci studia na FHS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Podmínky pro uznávání studia v zahraničí (</a:t>
            </a:r>
            <a:r>
              <a:rPr lang="cs-CZ" sz="1600" dirty="0">
                <a:solidFill>
                  <a:schemeClr val="tx1"/>
                </a:solidFill>
                <a:hlinkClick r:id="rId3"/>
              </a:rPr>
              <a:t>Opatření děkana č. 19/2020</a:t>
            </a:r>
            <a:r>
              <a:rPr lang="cs-CZ" sz="1600" dirty="0">
                <a:solidFill>
                  <a:schemeClr val="tx1"/>
                </a:solidFill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P</a:t>
            </a:r>
            <a:r>
              <a:rPr lang="cs-CZ" sz="1600" dirty="0" smtClean="0">
                <a:solidFill>
                  <a:schemeClr val="tx1"/>
                </a:solidFill>
              </a:rPr>
              <a:t>očet </a:t>
            </a:r>
            <a:r>
              <a:rPr lang="cs-CZ" sz="1600" dirty="0">
                <a:solidFill>
                  <a:schemeClr val="tx1"/>
                </a:solidFill>
              </a:rPr>
              <a:t>kreditů pro postup do dalšího ročníku v rámci studia na </a:t>
            </a:r>
            <a:r>
              <a:rPr lang="cs-CZ" sz="1600" dirty="0" smtClean="0">
                <a:solidFill>
                  <a:schemeClr val="tx1"/>
                </a:solidFill>
              </a:rPr>
              <a:t>FHS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Požadovaný počet kreditů za studium v zahraničí: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Standardní počet</a:t>
            </a:r>
            <a:r>
              <a:rPr lang="cs-CZ" sz="1600" dirty="0">
                <a:solidFill>
                  <a:schemeClr val="tx1"/>
                </a:solidFill>
              </a:rPr>
              <a:t>: </a:t>
            </a:r>
            <a:r>
              <a:rPr lang="cs-CZ" sz="1600" b="1" dirty="0" smtClean="0">
                <a:solidFill>
                  <a:schemeClr val="tx1"/>
                </a:solidFill>
              </a:rPr>
              <a:t>30 ECTS/semestr 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M</a:t>
            </a:r>
            <a:r>
              <a:rPr lang="cs-CZ" sz="1600" b="1" dirty="0" smtClean="0">
                <a:solidFill>
                  <a:schemeClr val="tx1"/>
                </a:solidFill>
              </a:rPr>
              <a:t>inimální počet: </a:t>
            </a:r>
            <a:r>
              <a:rPr lang="cs-CZ" sz="1600" b="1" dirty="0">
                <a:solidFill>
                  <a:schemeClr val="tx1"/>
                </a:solidFill>
              </a:rPr>
              <a:t>20 ECTS/semestr </a:t>
            </a:r>
            <a:r>
              <a:rPr lang="cs-CZ" sz="1600" dirty="0" smtClean="0">
                <a:solidFill>
                  <a:schemeClr val="tx1"/>
                </a:solidFill>
              </a:rPr>
              <a:t>(obecná podmínka pro jakýkoliv zahraniční studijní pobyt)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Magisterští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studující</a:t>
            </a:r>
            <a:r>
              <a:rPr lang="cs-CZ" sz="1600" dirty="0" smtClean="0">
                <a:solidFill>
                  <a:schemeClr val="tx1"/>
                </a:solidFill>
              </a:rPr>
              <a:t>: </a:t>
            </a:r>
            <a:r>
              <a:rPr lang="cs-CZ" sz="1600" b="1" dirty="0" smtClean="0">
                <a:solidFill>
                  <a:schemeClr val="tx1"/>
                </a:solidFill>
              </a:rPr>
              <a:t>lze snížit na </a:t>
            </a:r>
            <a:r>
              <a:rPr lang="cs-CZ" sz="1600" b="1" dirty="0">
                <a:solidFill>
                  <a:schemeClr val="tx1"/>
                </a:solidFill>
              </a:rPr>
              <a:t>15 </a:t>
            </a:r>
            <a:r>
              <a:rPr lang="cs-CZ" sz="1600" b="1" dirty="0" smtClean="0">
                <a:solidFill>
                  <a:schemeClr val="tx1"/>
                </a:solidFill>
              </a:rPr>
              <a:t>ECTS/semestr </a:t>
            </a:r>
            <a:r>
              <a:rPr lang="cs-CZ" sz="1600" dirty="0" smtClean="0">
                <a:solidFill>
                  <a:schemeClr val="tx1"/>
                </a:solidFill>
              </a:rPr>
              <a:t>– v </a:t>
            </a:r>
            <a:r>
              <a:rPr lang="cs-CZ" sz="1600" dirty="0">
                <a:solidFill>
                  <a:schemeClr val="tx1"/>
                </a:solidFill>
              </a:rPr>
              <a:t>případě, že budete v zahraničí pracovat na diplomové práci </a:t>
            </a:r>
            <a:r>
              <a:rPr lang="cs-CZ" sz="1600" dirty="0" smtClean="0">
                <a:solidFill>
                  <a:schemeClr val="tx1"/>
                </a:solidFill>
              </a:rPr>
              <a:t>(na základě potvrzení </a:t>
            </a:r>
            <a:r>
              <a:rPr lang="cs-CZ" sz="1600" dirty="0">
                <a:solidFill>
                  <a:schemeClr val="tx1"/>
                </a:solidFill>
              </a:rPr>
              <a:t>vedoucího </a:t>
            </a:r>
            <a:r>
              <a:rPr lang="cs-CZ" sz="1600" dirty="0" smtClean="0">
                <a:solidFill>
                  <a:schemeClr val="tx1"/>
                </a:solidFill>
              </a:rPr>
              <a:t>práce) 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901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908720"/>
            <a:ext cx="7543800" cy="828641"/>
          </a:xfrm>
        </p:spPr>
        <p:txBody>
          <a:bodyPr>
            <a:normAutofit/>
          </a:bodyPr>
          <a:lstStyle/>
          <a:p>
            <a:pPr algn="ctr"/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Výběrové řízení</a:t>
            </a:r>
            <a:endParaRPr lang="cs-CZ" sz="4000" b="1" cap="sm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Hlavní výběrové řízení na </a:t>
            </a:r>
            <a:r>
              <a:rPr lang="cs-CZ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</a:t>
            </a:r>
            <a:r>
              <a:rPr lang="cs-CZ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rok 23/24: únor 2023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Aktuální uzávěrka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přihlášek na FHS:</a:t>
            </a:r>
          </a:p>
          <a:p>
            <a:pPr marL="1170623" lvl="2" indent="-68580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BA13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20. února 2023, 13:00</a:t>
            </a:r>
            <a:endParaRPr lang="cs-CZ" sz="2200" b="1" u="sng" dirty="0">
              <a:solidFill>
                <a:srgbClr val="BA13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Přihlášku </a:t>
            </a: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online aplikaci </a:t>
            </a: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 je možné podat mezi 15.02. a do termíny uzávěrky 20.02. + </a:t>
            </a: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emailem dodat všechny podklady na ZO </a:t>
            </a: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 </a:t>
            </a:r>
            <a:r>
              <a:rPr lang="cs-CZ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+ motivační dopis i osobně na ZO</a:t>
            </a:r>
            <a:endParaRPr lang="cs-CZ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výběrového řízení: </a:t>
            </a:r>
            <a:r>
              <a:rPr lang="cs-CZ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cca do 1 měsíce od uzávěrky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Možnost prodloužení pobytu lze pouze ze ZS na LS</a:t>
            </a:r>
            <a:endParaRPr lang="cs-CZ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9002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543800" cy="766132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Přihláška ve webové aplikaci</a:t>
            </a:r>
            <a:endParaRPr lang="cs-CZ" sz="4000" b="1" cap="sm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5355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Vstup do </a:t>
            </a:r>
            <a:r>
              <a:rPr lang="cs-CZ" sz="1600" dirty="0">
                <a:solidFill>
                  <a:schemeClr val="tx1"/>
                </a:solidFill>
                <a:hlinkClick r:id="rId2"/>
              </a:rPr>
              <a:t>on-line aplikace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Aplikace se otevře </a:t>
            </a:r>
            <a:r>
              <a:rPr lang="cs-CZ" sz="1600" b="1" dirty="0" smtClean="0">
                <a:solidFill>
                  <a:schemeClr val="tx1"/>
                </a:solidFill>
              </a:rPr>
              <a:t>15. února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Fakultní uzávěrka aplikace je 20. února 2023 ve 13:00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Vyfiltrujte si nabídku univerzit pro FHS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Vyhledejte </a:t>
            </a:r>
            <a:r>
              <a:rPr lang="cs-CZ" sz="1600" dirty="0" smtClean="0">
                <a:solidFill>
                  <a:schemeClr val="tx1"/>
                </a:solidFill>
              </a:rPr>
              <a:t>univerzitu</a:t>
            </a:r>
            <a:r>
              <a:rPr lang="cs-CZ" sz="1600" dirty="0">
                <a:solidFill>
                  <a:schemeClr val="tx1"/>
                </a:solidFill>
              </a:rPr>
              <a:t>, o kterou máte zájem, a založte přihlášku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Prozatím </a:t>
            </a:r>
            <a:r>
              <a:rPr lang="cs-CZ" sz="1600" b="1" dirty="0" smtClean="0">
                <a:solidFill>
                  <a:schemeClr val="tx1"/>
                </a:solidFill>
              </a:rPr>
              <a:t>není třeba vyplňovat detailně ani vyplňovat studijní plán </a:t>
            </a:r>
            <a:r>
              <a:rPr lang="cs-CZ" sz="1600" dirty="0" smtClean="0">
                <a:solidFill>
                  <a:schemeClr val="tx1"/>
                </a:solidFill>
              </a:rPr>
              <a:t>(</a:t>
            </a:r>
            <a:r>
              <a:rPr lang="cs-CZ" sz="1600" dirty="0">
                <a:solidFill>
                  <a:schemeClr val="tx1"/>
                </a:solidFill>
              </a:rPr>
              <a:t>až v případě úspěchu ve výběrovém řízení</a:t>
            </a:r>
            <a:r>
              <a:rPr lang="cs-CZ" sz="1600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Důležitá </a:t>
            </a:r>
            <a:r>
              <a:rPr lang="cs-CZ" sz="1600" b="1" dirty="0">
                <a:solidFill>
                  <a:schemeClr val="tx1"/>
                </a:solidFill>
              </a:rPr>
              <a:t>jsou data pobytu: </a:t>
            </a:r>
            <a:r>
              <a:rPr lang="cs-CZ" sz="1600" dirty="0">
                <a:solidFill>
                  <a:schemeClr val="tx1"/>
                </a:solidFill>
              </a:rPr>
              <a:t>ZS x LS; od kdy do kdy trvá semestr na zahraniční univerzitě (alespoň orientačně, tyto informace jsou důležité i pro vás, abyste věděli, kdy budete odjíždět, kolik času budete mít na zkoušky atd</a:t>
            </a:r>
            <a:r>
              <a:rPr lang="cs-CZ" sz="1600" dirty="0" smtClean="0">
                <a:solidFill>
                  <a:schemeClr val="tx1"/>
                </a:solidFill>
              </a:rPr>
              <a:t>.)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Netiskněte, ale napište email na 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zahranicni@fhs.cuni.cz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>
                <a:solidFill>
                  <a:schemeClr val="tx1"/>
                </a:solidFill>
              </a:rPr>
              <a:t>že jste přihlášku založili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Kdyby vám cokoli nefungovalo, nebojte se ozvat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7875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6738" y="1052736"/>
            <a:ext cx="7543800" cy="694124"/>
          </a:xfrm>
        </p:spPr>
        <p:txBody>
          <a:bodyPr anchor="ctr">
            <a:noAutofit/>
          </a:bodyPr>
          <a:lstStyle/>
          <a:p>
            <a:pPr algn="ctr"/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Požadované dokumenty </a:t>
            </a:r>
            <a:b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1" dirty="0" err="1" smtClean="0">
                <a:solidFill>
                  <a:schemeClr val="tx1"/>
                </a:solidFill>
                <a:latin typeface="+mn-lt"/>
              </a:rPr>
              <a:t>Dokumenty</a:t>
            </a:r>
            <a:r>
              <a:rPr lang="cs-CZ" sz="1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b="1" dirty="0">
                <a:solidFill>
                  <a:schemeClr val="tx1"/>
                </a:solidFill>
                <a:latin typeface="+mn-lt"/>
              </a:rPr>
              <a:t>k výběrovému řízení zasílejte v PDF formátu na e-mail </a:t>
            </a:r>
            <a:r>
              <a:rPr lang="cs-CZ" sz="1600" dirty="0" smtClean="0">
                <a:solidFill>
                  <a:srgbClr val="FF0000"/>
                </a:solidFill>
                <a:hlinkClick r:id="rId2"/>
              </a:rPr>
              <a:t>zahranicni@fhs.cuni.cz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b="1" cap="sm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>
            <a:normAutofit/>
          </a:bodyPr>
          <a:lstStyle/>
          <a:p>
            <a:r>
              <a:rPr lang="cs-CZ" sz="1600" u="sng" dirty="0" smtClean="0">
                <a:solidFill>
                  <a:schemeClr val="tx1"/>
                </a:solidFill>
              </a:rPr>
              <a:t>Dokumenty (lze na email zaslat i před otevřením webové aplikace):</a:t>
            </a:r>
            <a:endParaRPr lang="cs-CZ" sz="1600" u="sng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CV</a:t>
            </a:r>
            <a:r>
              <a:rPr lang="cs-CZ" sz="1600" dirty="0">
                <a:solidFill>
                  <a:schemeClr val="tx1"/>
                </a:solidFill>
              </a:rPr>
              <a:t> (v AJ a případně v jazyce </a:t>
            </a:r>
            <a:r>
              <a:rPr lang="cs-CZ" sz="1600" dirty="0" smtClean="0">
                <a:solidFill>
                  <a:schemeClr val="tx1"/>
                </a:solidFill>
              </a:rPr>
              <a:t>výuky </a:t>
            </a:r>
            <a:r>
              <a:rPr lang="cs-CZ" sz="1600" dirty="0">
                <a:solidFill>
                  <a:schemeClr val="tx1"/>
                </a:solidFill>
              </a:rPr>
              <a:t>na partnerské </a:t>
            </a:r>
            <a:r>
              <a:rPr lang="cs-CZ" sz="1600" dirty="0" smtClean="0">
                <a:solidFill>
                  <a:schemeClr val="tx1"/>
                </a:solidFill>
              </a:rPr>
              <a:t>univerzitě)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M</a:t>
            </a:r>
            <a:r>
              <a:rPr lang="cs-CZ" sz="1600" b="1" dirty="0" smtClean="0">
                <a:solidFill>
                  <a:schemeClr val="tx1"/>
                </a:solidFill>
              </a:rPr>
              <a:t>otivační </a:t>
            </a:r>
            <a:r>
              <a:rPr lang="cs-CZ" sz="1600" b="1" dirty="0">
                <a:solidFill>
                  <a:schemeClr val="tx1"/>
                </a:solidFill>
              </a:rPr>
              <a:t>dopis </a:t>
            </a:r>
            <a:r>
              <a:rPr lang="cs-CZ" sz="1600" dirty="0">
                <a:solidFill>
                  <a:schemeClr val="tx1"/>
                </a:solidFill>
              </a:rPr>
              <a:t>(studijní záměr - v AJ a také v jazyce </a:t>
            </a:r>
            <a:r>
              <a:rPr lang="cs-CZ" sz="1600" dirty="0" smtClean="0">
                <a:solidFill>
                  <a:schemeClr val="tx1"/>
                </a:solidFill>
              </a:rPr>
              <a:t>výuky, jestli </a:t>
            </a:r>
            <a:r>
              <a:rPr lang="cs-CZ" sz="1600" dirty="0">
                <a:solidFill>
                  <a:schemeClr val="tx1"/>
                </a:solidFill>
              </a:rPr>
              <a:t>se liší. Pokud se hlásíte na více univerzit a dodáváte tak více motivačních dopisů, </a:t>
            </a:r>
            <a:r>
              <a:rPr lang="cs-CZ" sz="1600" dirty="0" smtClean="0">
                <a:solidFill>
                  <a:schemeClr val="tx1"/>
                </a:solidFill>
              </a:rPr>
              <a:t>uveďte </a:t>
            </a:r>
            <a:r>
              <a:rPr lang="cs-CZ" sz="1600" dirty="0">
                <a:solidFill>
                  <a:schemeClr val="tx1"/>
                </a:solidFill>
              </a:rPr>
              <a:t>pořadí, v jakém univerzity </a:t>
            </a:r>
            <a:r>
              <a:rPr lang="cs-CZ" sz="1600" dirty="0" smtClean="0">
                <a:solidFill>
                  <a:schemeClr val="tx1"/>
                </a:solidFill>
              </a:rPr>
              <a:t>preferujete.)</a:t>
            </a:r>
            <a:endParaRPr lang="cs-CZ" sz="1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Seznam </a:t>
            </a:r>
            <a:r>
              <a:rPr lang="cs-CZ" sz="1600" b="1" dirty="0">
                <a:solidFill>
                  <a:schemeClr val="tx1"/>
                </a:solidFill>
              </a:rPr>
              <a:t>předběžně vybraných </a:t>
            </a:r>
            <a:r>
              <a:rPr lang="cs-CZ" sz="1600" b="1" dirty="0" smtClean="0">
                <a:solidFill>
                  <a:schemeClr val="tx1"/>
                </a:solidFill>
              </a:rPr>
              <a:t>kurzů </a:t>
            </a:r>
            <a:r>
              <a:rPr lang="cs-CZ" sz="1600" dirty="0" smtClean="0">
                <a:solidFill>
                  <a:schemeClr val="tx1"/>
                </a:solidFill>
              </a:rPr>
              <a:t>(šablona na webových stránkách)</a:t>
            </a:r>
            <a:endParaRPr lang="cs-CZ" sz="1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Doporučení vyučujícího FHS </a:t>
            </a:r>
            <a:r>
              <a:rPr lang="cs-CZ" sz="1600" dirty="0" smtClean="0">
                <a:solidFill>
                  <a:schemeClr val="tx1"/>
                </a:solidFill>
              </a:rPr>
              <a:t>(emailem </a:t>
            </a:r>
            <a:r>
              <a:rPr lang="cs-CZ" sz="1600" dirty="0">
                <a:solidFill>
                  <a:schemeClr val="tx1"/>
                </a:solidFill>
              </a:rPr>
              <a:t>přímo z adresy pedagoga </a:t>
            </a:r>
            <a:r>
              <a:rPr lang="cs-CZ" sz="1600" dirty="0" smtClean="0">
                <a:solidFill>
                  <a:schemeClr val="tx1"/>
                </a:solidFill>
              </a:rPr>
              <a:t>nebo </a:t>
            </a:r>
            <a:r>
              <a:rPr lang="cs-CZ" sz="1600" dirty="0">
                <a:solidFill>
                  <a:schemeClr val="tx1"/>
                </a:solidFill>
              </a:rPr>
              <a:t>vytištěné a podepsané osobně)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Mgr.: Souhlas garanta/</a:t>
            </a:r>
            <a:r>
              <a:rPr lang="cs-CZ" sz="1600" b="1" dirty="0" err="1" smtClean="0">
                <a:solidFill>
                  <a:schemeClr val="tx1"/>
                </a:solidFill>
              </a:rPr>
              <a:t>ky</a:t>
            </a:r>
            <a:r>
              <a:rPr lang="cs-CZ" sz="1600" b="1" dirty="0" smtClean="0">
                <a:solidFill>
                  <a:schemeClr val="tx1"/>
                </a:solidFill>
              </a:rPr>
              <a:t> </a:t>
            </a:r>
            <a:r>
              <a:rPr lang="cs-CZ" sz="1600" b="1" dirty="0">
                <a:solidFill>
                  <a:schemeClr val="tx1"/>
                </a:solidFill>
              </a:rPr>
              <a:t>příslušného studijního programu </a:t>
            </a:r>
            <a:r>
              <a:rPr lang="cs-CZ" sz="1600" dirty="0" smtClean="0">
                <a:solidFill>
                  <a:schemeClr val="tx1"/>
                </a:solidFill>
              </a:rPr>
              <a:t>- požádejte </a:t>
            </a:r>
            <a:r>
              <a:rPr lang="cs-CZ" sz="1600" dirty="0">
                <a:solidFill>
                  <a:schemeClr val="tx1"/>
                </a:solidFill>
              </a:rPr>
              <a:t>o něj s předstihem tajemnici/tajemníka studijního </a:t>
            </a:r>
            <a:r>
              <a:rPr lang="cs-CZ" sz="1600" dirty="0" smtClean="0">
                <a:solidFill>
                  <a:schemeClr val="tx1"/>
                </a:solidFill>
              </a:rPr>
              <a:t>programu, poté </a:t>
            </a:r>
            <a:r>
              <a:rPr lang="cs-CZ" sz="1600" u="sng" dirty="0" smtClean="0">
                <a:solidFill>
                  <a:schemeClr val="tx1"/>
                </a:solidFill>
              </a:rPr>
              <a:t>zasílá </a:t>
            </a:r>
            <a:r>
              <a:rPr lang="cs-CZ" sz="1600" u="sng" dirty="0">
                <a:solidFill>
                  <a:schemeClr val="tx1"/>
                </a:solidFill>
              </a:rPr>
              <a:t>garant studijního programu na email 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zahranicni@fhs.cuni.cz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(garantovo </a:t>
            </a:r>
            <a:r>
              <a:rPr lang="cs-CZ" sz="1600" dirty="0">
                <a:solidFill>
                  <a:schemeClr val="tx1"/>
                </a:solidFill>
              </a:rPr>
              <a:t>vyjádření v textu emailu, že souhlasí s výjezdem daného </a:t>
            </a:r>
            <a:r>
              <a:rPr lang="cs-CZ" sz="1600" dirty="0" smtClean="0">
                <a:solidFill>
                  <a:schemeClr val="tx1"/>
                </a:solidFill>
              </a:rPr>
              <a:t>studenta)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PhD.: Příslib </a:t>
            </a:r>
            <a:r>
              <a:rPr lang="cs-CZ" sz="1600" b="1" dirty="0">
                <a:solidFill>
                  <a:schemeClr val="tx1"/>
                </a:solidFill>
              </a:rPr>
              <a:t>spolupráce </a:t>
            </a:r>
            <a:r>
              <a:rPr lang="cs-CZ" sz="1600" dirty="0">
                <a:solidFill>
                  <a:schemeClr val="tx1"/>
                </a:solidFill>
              </a:rPr>
              <a:t>od akademického pracovníka na zahraniční </a:t>
            </a:r>
            <a:r>
              <a:rPr lang="cs-CZ" sz="1600" dirty="0" smtClean="0">
                <a:solidFill>
                  <a:schemeClr val="tx1"/>
                </a:solidFill>
              </a:rPr>
              <a:t>univerzitě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Více </a:t>
            </a:r>
            <a:r>
              <a:rPr lang="cs-CZ" sz="1600" b="1" dirty="0">
                <a:solidFill>
                  <a:schemeClr val="tx1"/>
                </a:solidFill>
              </a:rPr>
              <a:t>přihlášek v rámci 1 výběrového řízení: dokumenty, které </a:t>
            </a:r>
            <a:r>
              <a:rPr lang="cs-CZ" sz="1600" b="1" dirty="0" smtClean="0">
                <a:solidFill>
                  <a:schemeClr val="tx1"/>
                </a:solidFill>
              </a:rPr>
              <a:t>stačí dodat jednou - životopis</a:t>
            </a:r>
            <a:r>
              <a:rPr lang="cs-CZ" sz="1600" b="1" dirty="0">
                <a:solidFill>
                  <a:schemeClr val="tx1"/>
                </a:solidFill>
              </a:rPr>
              <a:t>, doporučení, či kopie jazykových </a:t>
            </a:r>
            <a:r>
              <a:rPr lang="cs-CZ" sz="1600" b="1" dirty="0" smtClean="0">
                <a:solidFill>
                  <a:schemeClr val="tx1"/>
                </a:solidFill>
              </a:rPr>
              <a:t>certifikátů</a:t>
            </a:r>
          </a:p>
          <a:p>
            <a:pPr marL="201168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1936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59" y="836712"/>
            <a:ext cx="7543800" cy="838140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Motivační dopis</a:t>
            </a:r>
            <a:endParaRPr lang="cs-CZ" sz="4000" b="1" cap="sm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8" y="1696506"/>
            <a:ext cx="7543801" cy="40212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AJ a v jazyce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 němž budete studovat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(pokud se liší)</a:t>
            </a:r>
            <a:endParaRPr lang="cs-CZ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Doplňuje a prohlubuje ostatní dokumenty. Měl by mít jasnou a logickou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strukturu, délka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max. 2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stránky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Vzor ke stažení na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webových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stránkách</a:t>
            </a:r>
            <a:endParaRPr lang="cs-CZ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Cílem je přesvědčit komisi, že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 vybrat právě vás: popište 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svoje předpoklady ke studiu v zahraničí, jazykové znalosti, předchozí zkušenosti…</a:t>
            </a:r>
          </a:p>
          <a:p>
            <a:pPr marL="525780" lvl="2" indent="-342900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Konkrétní informace o tom, proč chcete svůj studijní pobyt realizovat </a:t>
            </a:r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právě na dané instituci</a:t>
            </a: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(než začnete psát, ujasněte si své cíle a důvody, proč chcete v zahraničí – a na konkrétní univerzitě – studovat, proč jste si zvolili dané </a:t>
            </a:r>
            <a:r>
              <a:rPr lang="cs-CZ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kurzy atd.)</a:t>
            </a:r>
          </a:p>
          <a:p>
            <a:pPr marL="525780" lvl="2" indent="-342900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Mělo by být zřejmé, že pro vás bude přínosem právě konkrétní prostředí dané země/univerzity, a že svým pobytem budete rozvíjet dosavadní studijní zaměření.</a:t>
            </a:r>
          </a:p>
          <a:p>
            <a:pPr marL="525780" lvl="2" indent="-342900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Vztah k tématu bakalářské/diplomové </a:t>
            </a:r>
            <a:r>
              <a:rPr lang="cs-CZ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práce, či budoucímu studiu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Nepište 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poslední chvíli a nezapomeňte se podepsat!</a:t>
            </a:r>
          </a:p>
          <a:p>
            <a:pPr>
              <a:buClrTx/>
              <a:buFont typeface="Wingdings 3" panose="05040102010807070707" pitchFamily="18" charset="2"/>
              <a:buChar char=""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9935763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1052736"/>
            <a:ext cx="7543800" cy="684625"/>
          </a:xfrm>
        </p:spPr>
        <p:txBody>
          <a:bodyPr>
            <a:normAutofit/>
          </a:bodyPr>
          <a:lstStyle/>
          <a:p>
            <a:pPr algn="ctr"/>
            <a:r>
              <a:rPr lang="cs-CZ" sz="4000" b="1" cap="smal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Seznam předběžně vybraných kurzů</a:t>
            </a:r>
            <a:endParaRPr lang="en-US" sz="4000" b="1" cap="sm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Názvy </a:t>
            </a:r>
            <a:r>
              <a:rPr lang="cs-CZ" sz="1600" dirty="0">
                <a:solidFill>
                  <a:schemeClr val="tx1"/>
                </a:solidFill>
              </a:rPr>
              <a:t>kurzů (nepřekládat), počty kreditů (ECTS - </a:t>
            </a:r>
            <a:r>
              <a:rPr lang="cs-CZ" sz="1600" dirty="0" err="1">
                <a:solidFill>
                  <a:schemeClr val="tx1"/>
                </a:solidFill>
              </a:rPr>
              <a:t>European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Credit</a:t>
            </a:r>
            <a:r>
              <a:rPr lang="cs-CZ" sz="1600" dirty="0">
                <a:solidFill>
                  <a:schemeClr val="tx1"/>
                </a:solidFill>
              </a:rPr>
              <a:t> Transfer </a:t>
            </a:r>
            <a:r>
              <a:rPr lang="cs-CZ" sz="1600" dirty="0" err="1">
                <a:solidFill>
                  <a:schemeClr val="tx1"/>
                </a:solidFill>
              </a:rPr>
              <a:t>System</a:t>
            </a:r>
            <a:r>
              <a:rPr lang="cs-CZ" sz="1600" dirty="0">
                <a:solidFill>
                  <a:schemeClr val="tx1"/>
                </a:solidFill>
              </a:rPr>
              <a:t>), kód předmětu, odkaz na předmět v katalogu zahraniční univerzity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Vzor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ke stažení na webových stránkách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 Seznam </a:t>
            </a:r>
            <a:r>
              <a:rPr lang="cs-CZ" sz="1600" dirty="0">
                <a:solidFill>
                  <a:schemeClr val="tx1"/>
                </a:solidFill>
              </a:rPr>
              <a:t>je důležitý především pro vás – uvidíte, zda na dané instituci máte </a:t>
            </a:r>
            <a:r>
              <a:rPr lang="cs-CZ" sz="1600" dirty="0" smtClean="0">
                <a:solidFill>
                  <a:schemeClr val="tx1"/>
                </a:solidFill>
              </a:rPr>
              <a:t>co </a:t>
            </a:r>
            <a:r>
              <a:rPr lang="cs-CZ" sz="1600" dirty="0">
                <a:solidFill>
                  <a:schemeClr val="tx1"/>
                </a:solidFill>
              </a:rPr>
              <a:t>studovat a zda pro vás budou kurzy přínosné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 Kurzy </a:t>
            </a:r>
            <a:r>
              <a:rPr lang="cs-CZ" sz="1600" dirty="0">
                <a:solidFill>
                  <a:schemeClr val="tx1"/>
                </a:solidFill>
              </a:rPr>
              <a:t>by měly odpovídat studijnímu plánu na FHS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 Není-li </a:t>
            </a:r>
            <a:r>
              <a:rPr lang="cs-CZ" sz="1600" dirty="0">
                <a:solidFill>
                  <a:schemeClr val="tx1"/>
                </a:solidFill>
              </a:rPr>
              <a:t>k dispozici rozvrh pro daný semestr, vycházejte z </a:t>
            </a:r>
            <a:r>
              <a:rPr lang="cs-CZ" sz="1600" dirty="0" smtClean="0">
                <a:solidFill>
                  <a:schemeClr val="tx1"/>
                </a:solidFill>
              </a:rPr>
              <a:t>aktuálního/loňského semestru/roku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 prostudujte </a:t>
            </a:r>
            <a:r>
              <a:rPr lang="cs-CZ" sz="1600" dirty="0">
                <a:solidFill>
                  <a:schemeClr val="tx1"/>
                </a:solidFill>
              </a:rPr>
              <a:t>závěrečné zprávy studentů </a:t>
            </a:r>
            <a:r>
              <a:rPr lang="cs-CZ" sz="1600" dirty="0" smtClean="0">
                <a:solidFill>
                  <a:schemeClr val="tx1"/>
                </a:solidFill>
              </a:rPr>
              <a:t>FHS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Budete-li </a:t>
            </a:r>
            <a:r>
              <a:rPr lang="cs-CZ" sz="1600" dirty="0">
                <a:solidFill>
                  <a:schemeClr val="tx1"/>
                </a:solidFill>
              </a:rPr>
              <a:t>vybráni, seznam kurzů bude ještě možné upravovat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0783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22960" y="980728"/>
            <a:ext cx="7543800" cy="756633"/>
          </a:xfrm>
        </p:spPr>
        <p:txBody>
          <a:bodyPr>
            <a:normAutofit/>
          </a:bodyPr>
          <a:lstStyle/>
          <a:p>
            <a:pPr algn="ctr"/>
            <a:r>
              <a:rPr lang="cs-CZ" sz="36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schůzky</a:t>
            </a:r>
            <a:endParaRPr lang="cs-CZ" sz="3600" b="1" dirty="0">
              <a:solidFill>
                <a:srgbClr val="981057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E5045-4836-44EE-91F3-C39F616F68F4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9"/>
          <a:stretch/>
        </p:blipFill>
        <p:spPr>
          <a:xfrm>
            <a:off x="1475656" y="2034422"/>
            <a:ext cx="6134956" cy="29836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9093"/>
          <a:stretch/>
        </p:blipFill>
        <p:spPr>
          <a:xfrm>
            <a:off x="1475656" y="4988501"/>
            <a:ext cx="6134956" cy="7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593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2960" y="1052736"/>
            <a:ext cx="7543800" cy="684625"/>
          </a:xfrm>
        </p:spPr>
        <p:txBody>
          <a:bodyPr>
            <a:normAutofit/>
          </a:bodyPr>
          <a:lstStyle/>
          <a:p>
            <a:pPr algn="ctr"/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Doporučení</a:t>
            </a:r>
            <a:endParaRPr lang="cs-CZ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22960" y="1988840"/>
            <a:ext cx="7543801" cy="43924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 </a:t>
            </a:r>
            <a:r>
              <a:rPr lang="cs-CZ" sz="1600" b="1" dirty="0" smtClean="0">
                <a:solidFill>
                  <a:schemeClr val="tx1"/>
                </a:solidFill>
              </a:rPr>
              <a:t>Žádat </a:t>
            </a:r>
            <a:r>
              <a:rPr lang="cs-CZ" sz="1600" b="1" dirty="0">
                <a:solidFill>
                  <a:schemeClr val="tx1"/>
                </a:solidFill>
              </a:rPr>
              <a:t>o doporučení je třeba s </a:t>
            </a:r>
            <a:r>
              <a:rPr lang="cs-CZ" sz="1600" b="1" u="sng" dirty="0">
                <a:solidFill>
                  <a:schemeClr val="tx1"/>
                </a:solidFill>
              </a:rPr>
              <a:t>dostatečným předstihem!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 Stačí </a:t>
            </a:r>
            <a:r>
              <a:rPr lang="cs-CZ" sz="1600" dirty="0">
                <a:solidFill>
                  <a:schemeClr val="tx1"/>
                </a:solidFill>
              </a:rPr>
              <a:t>v ČJ (nebo v AJ pokud vyučující nemluví česky), musí být buď vytištěné a podepsané, nebo ho lze </a:t>
            </a:r>
            <a:r>
              <a:rPr lang="cs-CZ" sz="1600" b="1" dirty="0">
                <a:solidFill>
                  <a:schemeClr val="tx1"/>
                </a:solidFill>
              </a:rPr>
              <a:t>zaslat e-mailem přímo z adresy dané/ho vyučující/ho </a:t>
            </a:r>
            <a:r>
              <a:rPr lang="cs-CZ" sz="1600" dirty="0">
                <a:solidFill>
                  <a:schemeClr val="tx1"/>
                </a:solidFill>
              </a:rPr>
              <a:t>(</a:t>
            </a:r>
            <a:r>
              <a:rPr lang="cs-CZ" sz="1600" b="1" u="sng" dirty="0">
                <a:solidFill>
                  <a:schemeClr val="tx1"/>
                </a:solidFill>
              </a:rPr>
              <a:t>nepřijímáme přeposlané </a:t>
            </a:r>
            <a:r>
              <a:rPr lang="cs-CZ" sz="1600" b="1" u="sng" dirty="0" smtClean="0">
                <a:solidFill>
                  <a:schemeClr val="tx1"/>
                </a:solidFill>
              </a:rPr>
              <a:t>emaily</a:t>
            </a:r>
            <a:r>
              <a:rPr lang="cs-CZ" sz="1600" b="1" dirty="0" smtClean="0">
                <a:solidFill>
                  <a:schemeClr val="tx1"/>
                </a:solidFill>
              </a:rPr>
              <a:t>!</a:t>
            </a:r>
            <a:r>
              <a:rPr lang="cs-CZ" sz="1600" dirty="0" smtClean="0">
                <a:solidFill>
                  <a:schemeClr val="tx1"/>
                </a:solidFill>
              </a:rPr>
              <a:t>) není </a:t>
            </a:r>
            <a:r>
              <a:rPr lang="cs-CZ" sz="1600" dirty="0">
                <a:solidFill>
                  <a:schemeClr val="tx1"/>
                </a:solidFill>
              </a:rPr>
              <a:t>žádný předepsaný </a:t>
            </a:r>
            <a:r>
              <a:rPr lang="cs-CZ" sz="1600" dirty="0" smtClean="0">
                <a:solidFill>
                  <a:schemeClr val="tx1"/>
                </a:solidFill>
              </a:rPr>
              <a:t>formát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Bc</a:t>
            </a:r>
            <a:r>
              <a:rPr lang="cs-CZ" sz="1600" dirty="0">
                <a:solidFill>
                  <a:schemeClr val="tx1"/>
                </a:solidFill>
              </a:rPr>
              <a:t>. a Mgr.: vedoucí bakalářské/diplomové práce, konzultant/</a:t>
            </a:r>
            <a:r>
              <a:rPr lang="cs-CZ" sz="1600" dirty="0" err="1">
                <a:solidFill>
                  <a:schemeClr val="tx1"/>
                </a:solidFill>
              </a:rPr>
              <a:t>ka</a:t>
            </a:r>
            <a:r>
              <a:rPr lang="cs-CZ" sz="1600" dirty="0">
                <a:solidFill>
                  <a:schemeClr val="tx1"/>
                </a:solidFill>
              </a:rPr>
              <a:t> překladu či vyučující FHS, který může studujícím doporučení poskytnout, protože je zná ze svých kurzů či na základě jiné formy spolupráce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b="1" dirty="0" smtClean="0">
                <a:solidFill>
                  <a:schemeClr val="tx1"/>
                </a:solidFill>
              </a:rPr>
              <a:t>Aby </a:t>
            </a:r>
            <a:r>
              <a:rPr lang="cs-CZ" sz="1600" b="1" dirty="0">
                <a:solidFill>
                  <a:schemeClr val="tx1"/>
                </a:solidFill>
              </a:rPr>
              <a:t>mělo doporučení hlubší smysl, je dobré požádat někoho, kdo vás dobře zná </a:t>
            </a:r>
            <a:r>
              <a:rPr lang="cs-CZ" sz="1600" dirty="0">
                <a:solidFill>
                  <a:schemeClr val="tx1"/>
                </a:solidFill>
              </a:rPr>
              <a:t>a je schopen napsat individuální doporučení, které vám ve výběrovém řízení pomůže uspět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b="1" dirty="0" smtClean="0">
                <a:solidFill>
                  <a:schemeClr val="tx1"/>
                </a:solidFill>
              </a:rPr>
              <a:t>Mgr</a:t>
            </a:r>
            <a:r>
              <a:rPr lang="cs-CZ" sz="1600" b="1" dirty="0">
                <a:solidFill>
                  <a:schemeClr val="tx1"/>
                </a:solidFill>
              </a:rPr>
              <a:t>.: navíc souhlas garanta/</a:t>
            </a:r>
            <a:r>
              <a:rPr lang="cs-CZ" sz="1600" b="1" dirty="0" err="1">
                <a:solidFill>
                  <a:schemeClr val="tx1"/>
                </a:solidFill>
              </a:rPr>
              <a:t>ky</a:t>
            </a:r>
            <a:r>
              <a:rPr lang="cs-CZ" sz="1600" b="1" dirty="0">
                <a:solidFill>
                  <a:schemeClr val="tx1"/>
                </a:solidFill>
              </a:rPr>
              <a:t> konkrétního studijního programu </a:t>
            </a:r>
            <a:r>
              <a:rPr lang="cs-CZ" sz="1600" dirty="0">
                <a:solidFill>
                  <a:schemeClr val="tx1"/>
                </a:solidFill>
              </a:rPr>
              <a:t>- požádejte o něj s předstihem tajemnici/tajemníka katedry (poté zasílá garant/</a:t>
            </a:r>
            <a:r>
              <a:rPr lang="cs-CZ" sz="1600" dirty="0" err="1">
                <a:solidFill>
                  <a:schemeClr val="tx1"/>
                </a:solidFill>
              </a:rPr>
              <a:t>ka</a:t>
            </a:r>
            <a:r>
              <a:rPr lang="cs-CZ" sz="1600" dirty="0">
                <a:solidFill>
                  <a:schemeClr val="tx1"/>
                </a:solidFill>
              </a:rPr>
              <a:t> příslušného studijního programu na email 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zahranicni@fhs.cuni.cz</a:t>
            </a:r>
            <a:r>
              <a:rPr lang="cs-CZ" sz="1600" dirty="0" smtClean="0">
                <a:solidFill>
                  <a:schemeClr val="tx1"/>
                </a:solidFill>
              </a:rPr>
              <a:t>)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651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862" y="836712"/>
            <a:ext cx="7543800" cy="838140"/>
          </a:xfrm>
        </p:spPr>
        <p:txBody>
          <a:bodyPr anchor="ctr">
            <a:noAutofit/>
          </a:bodyPr>
          <a:lstStyle/>
          <a:p>
            <a:pPr algn="ctr"/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Jazykové znalosti</a:t>
            </a:r>
            <a:endParaRPr lang="cs-CZ" sz="4000" b="1" cap="sm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117" y="1772816"/>
            <a:ext cx="7543801" cy="40233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Zvažte, zda v daném jazyce zvládnete studium i praktický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život</a:t>
            </a:r>
            <a:endParaRPr lang="cs-CZ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Výběrové řízení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jazykové znalosti popsat v motivačním dopise + doložit v CV, příp. v příloze (není povinná, ale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výhodou pokud univerzita certifikát vyžaduje)</a:t>
            </a:r>
            <a:endParaRPr lang="cs-CZ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1540" lvl="1" indent="-342900">
              <a:lnSpc>
                <a:spcPct val="120000"/>
              </a:lnSpc>
              <a:spcBef>
                <a:spcPts val="0"/>
              </a:spcBef>
              <a:buClrTx/>
              <a:buSzPct val="90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maturita, jazykový kurz v ČR či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zahraničí</a:t>
            </a:r>
            <a:endParaRPr lang="cs-CZ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1540" lvl="1" indent="-342900">
              <a:lnSpc>
                <a:spcPct val="120000"/>
              </a:lnSpc>
              <a:spcBef>
                <a:spcPts val="0"/>
              </a:spcBef>
              <a:buClrTx/>
              <a:buSzPct val="90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mezinárodní certifikáty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(CAE, IELTS,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TOEFL aj.)</a:t>
            </a:r>
          </a:p>
          <a:p>
            <a:pPr marL="891540" lvl="1" indent="-342900">
              <a:lnSpc>
                <a:spcPct val="120000"/>
              </a:lnSpc>
              <a:spcBef>
                <a:spcPts val="0"/>
              </a:spcBef>
              <a:buClrTx/>
              <a:buSzPct val="90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jazykové zkoušky na FHS (reference, rozprava, 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OJAK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či kurzy v cizích jazycích absolvované na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FHS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(AJ/NJ/FJ; není třeba dokládat)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Některé univerzity požadují konkrétní doklad jazykové úrovně: je velmi vhodné předložit již k výběrovému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řízení </a:t>
            </a:r>
            <a:endParaRPr lang="cs-CZ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Stačí-li </a:t>
            </a:r>
            <a:r>
              <a:rPr lang="cs-CZ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zahr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univerzitě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doklad o jazyku bez uvedení úrovně,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využít absolvované zkoušky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OJAK pokud máte zkoušku za 1 či za 2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(FHS připraví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potvrzení)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univerzita vyžaduje potvrzení s uvedením CEFR úrovně, na ZO vám ho bohužel vystavit nemůžeme (ale lze to teoreticky domluvit s komunikativním modulem pokud vás znají osobně, nebo na základě vašich výsledků z </a:t>
            </a:r>
            <a:r>
              <a:rPr lang="cs-CZ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CERTu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434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764704"/>
            <a:ext cx="7543800" cy="982156"/>
          </a:xfrm>
        </p:spPr>
        <p:txBody>
          <a:bodyPr anchor="ctr">
            <a:noAutofit/>
          </a:bodyPr>
          <a:lstStyle/>
          <a:p>
            <a:pPr algn="ctr"/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 uchazečů</a:t>
            </a:r>
            <a:endParaRPr lang="cs-CZ" sz="4000" b="1" cap="sm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Obsahová (i formální) kvalita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předložených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dokumentů, promyšlený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 univerzity a předpoklady k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výjezdu</a:t>
            </a:r>
            <a:endParaRPr lang="cs-CZ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2300" lvl="2" indent="-3429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univerzitu, která je pro vás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vhodná, 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která vás opravdu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láká</a:t>
            </a:r>
            <a:endParaRPr lang="cs-CZ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Plnění studijních povinností na FHS (dostatek kreditů, složené povinné zkoušky atd.) a studijní  výsledky (studijní průměr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- není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třeba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dokládat</a:t>
            </a:r>
            <a:endParaRPr lang="cs-CZ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Jazykové znalosti (výhodou jsou také absolvované kurzy v cizích jazycích na FHS - např. CET a UPCES či splnění </a:t>
            </a:r>
            <a:r>
              <a:rPr lang="cs-CZ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OJAKu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Aktivita: např. účast na akcích pro zahraniční studenty,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program </a:t>
            </a:r>
            <a:r>
              <a:rPr lang="cs-CZ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Buddy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aktivní členství v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ESN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předchozí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zahraniční zkušenost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Každou přihlášku posuzujeme komplexně a individuálně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Pokud například váš průměr není zrovna nejlepší, máte možnost to vysvětlit v motivačním dopise. Stejně tak pokud z nějakého (ideálně akademického) důvodu preferujete určitou univerzitu, napište nám proč.</a:t>
            </a:r>
          </a:p>
        </p:txBody>
      </p:sp>
    </p:spTree>
    <p:extLst>
      <p:ext uri="{BB962C8B-B14F-4D97-AF65-F5344CB8AC3E}">
        <p14:creationId xmlns:p14="http://schemas.microsoft.com/office/powerpoint/2010/main" val="24276338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22960" y="1052736"/>
            <a:ext cx="7543800" cy="684625"/>
          </a:xfrm>
        </p:spPr>
        <p:txBody>
          <a:bodyPr>
            <a:normAutofit/>
          </a:bodyPr>
          <a:lstStyle/>
          <a:p>
            <a:pPr algn="ctr"/>
            <a:r>
              <a:rPr lang="cs-CZ" sz="4000" b="1" cap="smal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rostor na dotazy</a:t>
            </a:r>
            <a:endParaRPr lang="cs-CZ" sz="400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ClrTx/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Často kladené otázky - </a:t>
            </a: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FAQ</a:t>
            </a:r>
            <a:endParaRPr lang="cs-CZ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Napište nám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Domluvte si individuální konzultaci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 může na vyžádání zprostředkovat kontakt na studující, kteří již Erasmus absolvovali </a:t>
            </a: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 poskytnutím kontaktu souhlasili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27" y="3712983"/>
            <a:ext cx="6948264" cy="215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251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822960" y="1052736"/>
            <a:ext cx="7543800" cy="684625"/>
          </a:xfrm>
        </p:spPr>
        <p:txBody>
          <a:bodyPr anchor="ctr">
            <a:noAutofit/>
          </a:bodyPr>
          <a:lstStyle/>
          <a:p>
            <a:pPr algn="ctr"/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Zkušenosti studentů</a:t>
            </a:r>
            <a:endParaRPr lang="en-US" sz="4000" b="1" cap="small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Grp="1"/>
          </p:cNvSpPr>
          <p:nvPr>
            <p:ph idx="1"/>
          </p:nvPr>
        </p:nvSpPr>
        <p:spPr bwMode="auto">
          <a:xfrm>
            <a:off x="822959" y="1844824"/>
            <a:ext cx="7543801" cy="402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„Kdybych dopředu věděl, že Erasmus je tak </a:t>
            </a:r>
            <a:r>
              <a:rPr lang="cs-CZ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dobrej</a:t>
            </a: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, jel bych na něj dřív</a:t>
            </a:r>
            <a:r>
              <a:rPr lang="cs-CZ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.“</a:t>
            </a:r>
          </a:p>
          <a:p>
            <a:pPr marL="36512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cs-CZ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„Našel jsem přátelé na celý život“</a:t>
            </a:r>
          </a:p>
          <a:p>
            <a:pPr marL="36512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cs-CZ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„Jestli je FHS fakulta hledající smysl, já jsem ten svůj našla v Erasmu.“</a:t>
            </a:r>
          </a:p>
          <a:p>
            <a:pPr marL="36512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Závěrečné zprávy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studujících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FH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 (pod konkrétní univerzitou v sekci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Partnerské univerzity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Blog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hledající 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smysl</a:t>
            </a:r>
            <a:endParaRPr 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Charles Abroad</a:t>
            </a:r>
            <a:endParaRPr 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Databáze závěrečných zpráv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Filmová 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inspirace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Cesta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do </a:t>
            </a:r>
            <a:r>
              <a:rPr lang="cs-CZ" sz="1600" b="1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eurostudentovi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duše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20927"/>
            <a:ext cx="2520787" cy="21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646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251520" y="1628800"/>
            <a:ext cx="8051380" cy="4641379"/>
          </a:xfrm>
          <a:prstGeom prst="rect">
            <a:avLst/>
          </a:prstGeom>
        </p:spPr>
        <p:txBody>
          <a:bodyPr tIns="0" rIns="45720" bIns="0" anchor="ctr">
            <a:noAutofit/>
          </a:bodyPr>
          <a:lstStyle/>
          <a:p>
            <a:pPr fontAlgn="t"/>
            <a:endParaRPr 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026003"/>
            <a:ext cx="7543800" cy="684625"/>
          </a:xfrm>
        </p:spPr>
        <p:txBody>
          <a:bodyPr>
            <a:normAutofit/>
          </a:bodyPr>
          <a:lstStyle/>
          <a:p>
            <a:pPr algn="ctr"/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zahraniční oddělení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5309" y="1918368"/>
            <a:ext cx="754380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Erasmus+ na FHS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WEB ZO FHS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 err="1" smtClean="0">
                <a:hlinkClick r:id="rId4"/>
              </a:rPr>
              <a:t>Facebook</a:t>
            </a:r>
            <a:r>
              <a:rPr lang="cs-CZ" dirty="0" smtClean="0">
                <a:hlinkClick r:id="rId4"/>
              </a:rPr>
              <a:t> ZO FHS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18368"/>
            <a:ext cx="5238443" cy="41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730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824610" y="764704"/>
            <a:ext cx="7421929" cy="864096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studium v zahraničí</a:t>
            </a:r>
            <a:endParaRPr lang="en-GB" sz="4000" b="1" cap="small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755573" y="1772816"/>
            <a:ext cx="7560001" cy="4534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Zlepšení jazykových dovedností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Rozšíření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akademických obzorů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Studijní pobyt se započítává jako součást studia na FHS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Zviditelnění na trhu práce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Osobní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rozvoj, osamostatnění se, získání sebedůvěry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Poznání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nových kultur a zemí, ale i sebe sama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Navázání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kontaktů a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přátelství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„Obrnění se“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cs-CZ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17032"/>
            <a:ext cx="3532540" cy="235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771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764095" y="908720"/>
            <a:ext cx="7543800" cy="838140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Obavy</a:t>
            </a:r>
            <a:endParaRPr lang="en-GB" sz="4000" b="1" cap="small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3" cy="4608512"/>
          </a:xfrm>
        </p:spPr>
        <p:txBody>
          <a:bodyPr>
            <a:noAutofit/>
          </a:bodyPr>
          <a:lstStyle/>
          <a:p>
            <a:pPr marL="320675" indent="-28575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Nezvládnete 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dohnat zkoušky na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FHS: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Koncipujte studium tak, abyste se semestrem v zahraničí počítali a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povinné zkoušky splnili před odjezdem / těsně po návratu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Díky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ročníkové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kontrole a také případné možnosti vyjet až v LS na splnění zkoušek na FHS budete mít více času. </a:t>
            </a:r>
          </a:p>
          <a:p>
            <a:pPr marL="320675" indent="-28575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Nedostatek financí: Přidělené 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stipendium ve většině zemí stačí k pokrytí nejdůležitějších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výdajů.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Nevybírejte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hlavní město, tam je ubytování (největší položka ve výdajích) většinou výrazně dražší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opřemýšlejte nad východní Evropou (Polsko, Maďarsko, Litva, Slovinsko)</a:t>
            </a:r>
            <a:endParaRPr lang="cs-CZ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Nedokončíte 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FHS v řádném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termínu: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Dokončit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FHS za 2 nebo 3 roky a přitom strávit 1–2 semestry v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zahraničí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vůbec snadné, ale studentům se to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daří,  viz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 1.</a:t>
            </a:r>
          </a:p>
          <a:p>
            <a:pPr marL="320675" indent="-28575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Nezvládnete zkoušky v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zahraničí: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Studenti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FHS problémy nemívají. 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zemi, kde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jazyk výuky není 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zároveň jazykem dané země. Zvolte si 1–2 kurzy navíc, abyste si přivezli dostatek kreditů, i kdyby se nějaká zkouška nepovedla.</a:t>
            </a:r>
          </a:p>
          <a:p>
            <a:pPr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Bojíte 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administrativy: V 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případě nejasností se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nás můžete </a:t>
            </a:r>
            <a:r>
              <a: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kdykoliv </a:t>
            </a: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obrátit.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Celým procesem vás   rády provedeme. Většina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dokumentů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vyřizuje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elektronicky.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822960" y="836712"/>
            <a:ext cx="7543800" cy="838140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je erasmus +</a:t>
            </a:r>
            <a:endParaRPr lang="en-GB" sz="4000" b="1" cap="small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Erasmus</a:t>
            </a:r>
            <a:r>
              <a:rPr lang="cs-CZ" sz="1600" dirty="0">
                <a:solidFill>
                  <a:schemeClr val="tx1"/>
                </a:solidFill>
              </a:rPr>
              <a:t>+ je program </a:t>
            </a:r>
            <a:r>
              <a:rPr lang="cs-CZ" sz="1600" dirty="0" smtClean="0">
                <a:solidFill>
                  <a:schemeClr val="tx1"/>
                </a:solidFill>
              </a:rPr>
              <a:t>Evropské Unie </a:t>
            </a:r>
            <a:r>
              <a:rPr lang="cs-CZ" sz="1600" dirty="0">
                <a:solidFill>
                  <a:schemeClr val="tx1"/>
                </a:solidFill>
              </a:rPr>
              <a:t>na podporu vzdělávání, odborné přípravy, mládeže a sportu v Evropě. Zprostředkování studijních pobytů a praktických stážích na partnerských VŠ v rámci EU a dalších programových </a:t>
            </a:r>
            <a:r>
              <a:rPr lang="cs-CZ" sz="1600" dirty="0" smtClean="0">
                <a:solidFill>
                  <a:schemeClr val="tx1"/>
                </a:solidFill>
              </a:rPr>
              <a:t>zemích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V novém 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programovém období </a:t>
            </a:r>
            <a:r>
              <a:rPr lang="cs-CZ" sz="1600" dirty="0" smtClean="0">
                <a:solidFill>
                  <a:schemeClr val="tx1"/>
                </a:solidFill>
              </a:rPr>
              <a:t>2021–2027 se </a:t>
            </a:r>
            <a:r>
              <a:rPr lang="cs-CZ" sz="1600" dirty="0">
                <a:solidFill>
                  <a:schemeClr val="tx1"/>
                </a:solidFill>
              </a:rPr>
              <a:t>klade velký důraz na sociální začleňování, realizace projektů environmentálně udržitelným způsobem, zvyšování povědomí účastníků o ekologických </a:t>
            </a:r>
            <a:r>
              <a:rPr lang="cs-CZ" sz="1600" dirty="0" smtClean="0">
                <a:solidFill>
                  <a:schemeClr val="tx1"/>
                </a:solidFill>
              </a:rPr>
              <a:t>tématech, digitalizaci dosavadních administrativních procesů a </a:t>
            </a:r>
            <a:r>
              <a:rPr lang="cs-CZ" sz="1600" dirty="0">
                <a:solidFill>
                  <a:schemeClr val="tx1"/>
                </a:solidFill>
              </a:rPr>
              <a:t>podporu </a:t>
            </a:r>
            <a:r>
              <a:rPr lang="cs-CZ" sz="1600" dirty="0" smtClean="0">
                <a:solidFill>
                  <a:schemeClr val="tx1"/>
                </a:solidFill>
              </a:rPr>
              <a:t>účasti </a:t>
            </a:r>
            <a:r>
              <a:rPr lang="cs-CZ" sz="1600" dirty="0">
                <a:solidFill>
                  <a:schemeClr val="tx1"/>
                </a:solidFill>
              </a:rPr>
              <a:t>na demokracii a posilování evropské identity.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31" y="4358636"/>
            <a:ext cx="4104456" cy="166226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440"/>
            <a:ext cx="9144000" cy="7780314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395536" y="1340768"/>
            <a:ext cx="345638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eorg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eorg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eorg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Kam vyrazíte Vy? </a:t>
            </a:r>
            <a:endParaRPr lang="en-US" sz="3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197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755" y="927296"/>
            <a:ext cx="7543800" cy="684625"/>
          </a:xfrm>
        </p:spPr>
        <p:txBody>
          <a:bodyPr>
            <a:normAutofit/>
          </a:bodyPr>
          <a:lstStyle/>
          <a:p>
            <a:pPr algn="ctr"/>
            <a:r>
              <a:rPr lang="cs-CZ" sz="36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Nejoblíbenější země výjezdu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35879"/>
            <a:ext cx="7543801" cy="402336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Německo</a:t>
            </a:r>
            <a:endParaRPr lang="cs-CZ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Švédsko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Nizozemsko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Velká </a:t>
            </a:r>
            <a:r>
              <a:rPr lang="cs-CZ" dirty="0">
                <a:solidFill>
                  <a:schemeClr val="tx1"/>
                </a:solidFill>
              </a:rPr>
              <a:t>Británie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Irsko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Francie</a:t>
            </a:r>
            <a:endParaRPr lang="cs-CZ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Španělsko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Belgie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6B032-D848-4971-A84C-6CCE4D85D40D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047436"/>
            <a:ext cx="5862488" cy="402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822960" y="1052736"/>
            <a:ext cx="7543800" cy="684625"/>
          </a:xfrm>
        </p:spPr>
        <p:txBody>
          <a:bodyPr anchor="ctr">
            <a:noAutofit/>
          </a:bodyPr>
          <a:lstStyle/>
          <a:p>
            <a:pPr algn="ctr"/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Stipendium </a:t>
            </a:r>
            <a:endParaRPr lang="en-US" sz="4000" b="1" cap="sm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Grp="1"/>
          </p:cNvSpPr>
          <p:nvPr>
            <p:ph idx="1"/>
          </p:nvPr>
        </p:nvSpPr>
        <p:spPr bwMode="auto">
          <a:xfrm>
            <a:off x="822959" y="1845734"/>
            <a:ext cx="7543801" cy="453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Studující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neplatí školné ani poplatky související s 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výukou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Stipendium na studijní pobyty pro výjezdy v </a:t>
            </a:r>
            <a:r>
              <a:rPr lang="cs-CZ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roce 2023/24 činí 600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€ 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480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endParaRPr 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Možnost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sociálního stipendia pro studenty, 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které je pobírán přídavek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na dítě (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250 €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na měsíc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bližší informace jsou k dispozici 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zde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Studenti se specifickými potřebami mohou zároveň požádat o dodatečné stipendium, bližší informace jsou k dispozici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zde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Green Erasmus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– pokud se rozhodnete na svůj výjezd vybrat ekologičtější způsob 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dopravy,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je možné si zažádat o speciální náklad na cestu, který pokryje tento výdaj navíc – jedná se tedy 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 jednorázový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příspěvek. Dotazy směřujte na Evropskou kancelář.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Stipendium = </a:t>
            </a:r>
            <a:r>
              <a:rPr lang="cs-CZ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příspěvek na zvýšené životní náklady 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6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zahraničí, nepokrývá plnou cenu pobytu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Další finanční podpora:</a:t>
            </a:r>
          </a:p>
          <a:p>
            <a:pPr marL="914400" lvl="1" indent="-457200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Francie: CAF (státní příspěvek na bydlení</a:t>
            </a: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58833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/>
          </p:cNvSpPr>
          <p:nvPr>
            <p:ph type="title"/>
          </p:nvPr>
        </p:nvSpPr>
        <p:spPr>
          <a:xfrm>
            <a:off x="822959" y="1052736"/>
            <a:ext cx="7543800" cy="540609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cs-CZ" sz="4000" b="1" cap="sm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podmínky</a:t>
            </a:r>
            <a:endParaRPr lang="en-US" sz="4000" b="1" cap="small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8965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cs-CZ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Studující </a:t>
            </a:r>
            <a:r>
              <a:rPr lang="cs-CZ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všech stupňů studia: 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Bc., Mgr., </a:t>
            </a:r>
            <a:r>
              <a:rPr lang="cs-CZ" sz="21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Ph.D</a:t>
            </a:r>
            <a:endParaRPr lang="cs-CZ" sz="21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cs-CZ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Studující 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prezenční i kombinované</a:t>
            </a:r>
            <a:r>
              <a:rPr lang="cs-CZ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formy studia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cs-CZ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Studující 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jakéhokoliv věku či národnosti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cs-CZ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době výjezdu musí </a:t>
            </a:r>
            <a:r>
              <a:rPr lang="cs-CZ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studující </a:t>
            </a:r>
            <a:r>
              <a:rPr lang="cs-CZ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být </a:t>
            </a:r>
            <a:r>
              <a:rPr lang="cs-CZ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zapsáni 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nejvýše</a:t>
            </a:r>
            <a:r>
              <a:rPr lang="cs-CZ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4. ročníku Bc. nebo </a:t>
            </a:r>
            <a:r>
              <a:rPr lang="cs-CZ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PhD. / </a:t>
            </a:r>
            <a:r>
              <a:rPr lang="cs-CZ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ročníku Mgr. programu, tj. 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standardní doba studia + 1 rok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cs-CZ" sz="21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Studijní </a:t>
            </a:r>
            <a:r>
              <a:rPr lang="cs-CZ" sz="2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pobyty mohou trvat </a:t>
            </a:r>
            <a:r>
              <a:rPr lang="cs-CZ" sz="21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cs-CZ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12 měsíců</a:t>
            </a:r>
            <a:r>
              <a:rPr lang="cs-CZ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Za minimální délku pobytu </a:t>
            </a:r>
            <a:r>
              <a:rPr lang="cs-CZ" sz="21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měsíce se považuje </a:t>
            </a:r>
            <a:r>
              <a:rPr lang="cs-CZ" sz="21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dní</a:t>
            </a:r>
            <a:r>
              <a:rPr lang="cs-CZ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cs-CZ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každém stupni studia je možné v rámci programu Erasmus absolvovat 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max. 12 (euro)měsíců </a:t>
            </a:r>
            <a:r>
              <a:rPr lang="cs-CZ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(=360 dní), přičemž těchto 12 měsíců může tvořit studijní pobyt, praktická stáž, nebo kombinace obou aktivit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46152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Vlastní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1644"/>
      </a:accent1>
      <a:accent2>
        <a:srgbClr val="961644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10187</TotalTime>
  <Words>2716</Words>
  <Application>Microsoft Office PowerPoint</Application>
  <PresentationFormat>Předvádění na obrazovce (4:3)</PresentationFormat>
  <Paragraphs>208</Paragraphs>
  <Slides>25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Wingdings 2</vt:lpstr>
      <vt:lpstr>Wingdings 3</vt:lpstr>
      <vt:lpstr>Retrospektiva</vt:lpstr>
      <vt:lpstr>Program Erasmus +</vt:lpstr>
      <vt:lpstr>Program schůzky</vt:lpstr>
      <vt:lpstr>studium v zahraničí</vt:lpstr>
      <vt:lpstr>Obavy</vt:lpstr>
      <vt:lpstr>Co je erasmus +</vt:lpstr>
      <vt:lpstr>Prezentace aplikace PowerPoint</vt:lpstr>
      <vt:lpstr>Nejoblíbenější země výjezdu</vt:lpstr>
      <vt:lpstr>Stipendium </vt:lpstr>
      <vt:lpstr>Základní podmínky</vt:lpstr>
      <vt:lpstr>Podmínky pro výjezd</vt:lpstr>
      <vt:lpstr>Podmínky pro výjezd</vt:lpstr>
      <vt:lpstr>Výběr univerzity</vt:lpstr>
      <vt:lpstr>Plánování pobytu – povinnosti na FHS </vt:lpstr>
      <vt:lpstr>Plánování pobytu – počty kreditů </vt:lpstr>
      <vt:lpstr>Výběrové řízení</vt:lpstr>
      <vt:lpstr>Přihláška ve webové aplikaci</vt:lpstr>
      <vt:lpstr>Požadované dokumenty  Dokumenty k výběrovému řízení zasílejte v PDF formátu na e-mail zahranicni@fhs.cuni.cz </vt:lpstr>
      <vt:lpstr>Motivační dopis</vt:lpstr>
      <vt:lpstr>Seznam předběžně vybraných kurzů</vt:lpstr>
      <vt:lpstr>Doporučení</vt:lpstr>
      <vt:lpstr>Jazykové znalosti</vt:lpstr>
      <vt:lpstr>Výběr uchazečů</vt:lpstr>
      <vt:lpstr>Prostor na dotazy</vt:lpstr>
      <vt:lpstr>Zkušenosti studentů</vt:lpstr>
      <vt:lpstr>zahraniční oddělení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rolfoeli</dc:creator>
  <cp:lastModifiedBy>Elena Nikitina</cp:lastModifiedBy>
  <cp:revision>886</cp:revision>
  <cp:lastPrinted>2022-02-02T12:41:51Z</cp:lastPrinted>
  <dcterms:created xsi:type="dcterms:W3CDTF">2010-12-06T08:59:31Z</dcterms:created>
  <dcterms:modified xsi:type="dcterms:W3CDTF">2023-02-13T14:11:51Z</dcterms:modified>
</cp:coreProperties>
</file>